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1"/>
  </p:notesMasterIdLst>
  <p:sldIdLst>
    <p:sldId id="363" r:id="rId6"/>
    <p:sldId id="339" r:id="rId7"/>
    <p:sldId id="364" r:id="rId8"/>
    <p:sldId id="316" r:id="rId9"/>
    <p:sldId id="329" r:id="rId10"/>
    <p:sldId id="340" r:id="rId11"/>
    <p:sldId id="354" r:id="rId12"/>
    <p:sldId id="342" r:id="rId13"/>
    <p:sldId id="365" r:id="rId14"/>
    <p:sldId id="366" r:id="rId15"/>
    <p:sldId id="319" r:id="rId16"/>
    <p:sldId id="341" r:id="rId17"/>
    <p:sldId id="320" r:id="rId18"/>
    <p:sldId id="346" r:id="rId19"/>
    <p:sldId id="318" r:id="rId20"/>
    <p:sldId id="343" r:id="rId21"/>
    <p:sldId id="347" r:id="rId22"/>
    <p:sldId id="322" r:id="rId23"/>
    <p:sldId id="325" r:id="rId24"/>
    <p:sldId id="330" r:id="rId25"/>
    <p:sldId id="331" r:id="rId26"/>
    <p:sldId id="345" r:id="rId27"/>
    <p:sldId id="326" r:id="rId28"/>
    <p:sldId id="327" r:id="rId29"/>
    <p:sldId id="332" r:id="rId30"/>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0"/>
    <p:restoredTop sz="94660"/>
  </p:normalViewPr>
  <p:slideViewPr>
    <p:cSldViewPr snapToGrid="0" showGuides="1">
      <p:cViewPr>
        <p:scale>
          <a:sx n="100" d="100"/>
          <a:sy n="100" d="100"/>
        </p:scale>
        <p:origin x="-1944" y="-58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50" d="100"/>
        <a:sy n="150" d="100"/>
      </p:scale>
      <p:origin x="0" y="217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03/11/2016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November 2016</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Prospects for inflation</a:t>
            </a:r>
            <a:endParaRPr lang="en-GB" sz="2400" dirty="0" smtClean="0"/>
          </a:p>
        </p:txBody>
      </p:sp>
    </p:spTree>
    <p:extLst>
      <p:ext uri="{BB962C8B-B14F-4D97-AF65-F5344CB8AC3E}">
        <p14:creationId xmlns:p14="http://schemas.microsoft.com/office/powerpoint/2010/main" val="20073489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a:t>
            </a:r>
            <a:r>
              <a:rPr lang="en-GB" b="1" dirty="0" smtClean="0">
                <a:solidFill>
                  <a:srgbClr val="960000"/>
                </a:solidFill>
              </a:rPr>
              <a:t>5.6  </a:t>
            </a:r>
            <a:r>
              <a:rPr lang="en-GB" dirty="0"/>
              <a:t>Household saving </a:t>
            </a:r>
            <a:r>
              <a:rPr lang="en-GB" dirty="0" smtClean="0"/>
              <a:t>ratio</a:t>
            </a:r>
            <a:r>
              <a:rPr lang="en-GB" baseline="30000" dirty="0" smtClean="0"/>
              <a:t>(a</a:t>
            </a:r>
            <a:r>
              <a:rPr lang="en-GB" baseline="30000" dirty="0"/>
              <a:t>)</a:t>
            </a:r>
          </a:p>
        </p:txBody>
      </p:sp>
      <p:sp>
        <p:nvSpPr>
          <p:cNvPr id="5" name="Text Placeholder 4"/>
          <p:cNvSpPr>
            <a:spLocks noGrp="1"/>
          </p:cNvSpPr>
          <p:nvPr>
            <p:ph type="body" sz="quarter" idx="16"/>
          </p:nvPr>
        </p:nvSpPr>
        <p:spPr>
          <a:xfrm>
            <a:off x="282410" y="6143625"/>
            <a:ext cx="8491538" cy="714376"/>
          </a:xfrm>
        </p:spPr>
        <p:txBody>
          <a:bodyPr/>
          <a:lstStyle/>
          <a:p>
            <a:r>
              <a:rPr lang="en-GB" dirty="0"/>
              <a:t>Sources:  ONS and Bank calculations.</a:t>
            </a:r>
          </a:p>
          <a:p>
            <a:r>
              <a:rPr lang="en-GB" dirty="0"/>
              <a:t> </a:t>
            </a:r>
          </a:p>
          <a:p>
            <a:r>
              <a:rPr lang="en-GB" dirty="0" smtClean="0"/>
              <a:t>(a)	</a:t>
            </a:r>
            <a:r>
              <a:rPr lang="en-US" dirty="0"/>
              <a:t>Calendar-year </a:t>
            </a:r>
            <a:r>
              <a:rPr lang="en-US" dirty="0" smtClean="0"/>
              <a:t>average.  Percentage </a:t>
            </a:r>
            <a:r>
              <a:rPr lang="en-US" dirty="0"/>
              <a:t>of total available household </a:t>
            </a:r>
            <a:r>
              <a:rPr lang="en-US" smtClean="0"/>
              <a:t>resources.  Projections </a:t>
            </a:r>
            <a:r>
              <a:rPr lang="en-US" dirty="0" smtClean="0"/>
              <a:t>were only </a:t>
            </a:r>
            <a:r>
              <a:rPr lang="en-US" dirty="0"/>
              <a:t>available to 2018 at the time of the August </a:t>
            </a:r>
            <a:r>
              <a:rPr lang="en-US" i="1" dirty="0"/>
              <a:t>Report</a:t>
            </a:r>
            <a:r>
              <a:rPr lang="en-US" dirty="0"/>
              <a:t>.</a:t>
            </a:r>
            <a:endParaRPr lang="en-GB" dirty="0"/>
          </a:p>
        </p:txBody>
      </p:sp>
      <p:pic>
        <p:nvPicPr>
          <p:cNvPr id="3074" name="Picture 2" descr="D:\PNGs\Household saving ratio REDRA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900000"/>
            <a:ext cx="5650394" cy="52157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35763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1"/>
            <a:ext cx="8519391" cy="729238"/>
          </a:xfrm>
        </p:spPr>
        <p:txBody>
          <a:bodyPr/>
          <a:lstStyle/>
          <a:p>
            <a:pPr lvl="2"/>
            <a:r>
              <a:rPr lang="en-GB" b="1" dirty="0">
                <a:solidFill>
                  <a:srgbClr val="960000"/>
                </a:solidFill>
              </a:rPr>
              <a:t>Chart </a:t>
            </a:r>
            <a:r>
              <a:rPr lang="en-GB" b="1" dirty="0" smtClean="0">
                <a:solidFill>
                  <a:srgbClr val="960000"/>
                </a:solidFill>
              </a:rPr>
              <a:t>5.7  </a:t>
            </a:r>
            <a:r>
              <a:rPr lang="en-GB" dirty="0"/>
              <a:t>Unemployment projection based on market interest rate expectations, other policy measures as announced</a:t>
            </a:r>
            <a:endParaRPr lang="en-GB" baseline="30000" dirty="0"/>
          </a:p>
        </p:txBody>
      </p:sp>
      <p:sp>
        <p:nvSpPr>
          <p:cNvPr id="5" name="Text Placeholder 4"/>
          <p:cNvSpPr>
            <a:spLocks noGrp="1"/>
          </p:cNvSpPr>
          <p:nvPr>
            <p:ph type="body" sz="quarter" idx="16"/>
          </p:nvPr>
        </p:nvSpPr>
        <p:spPr>
          <a:xfrm>
            <a:off x="180000" y="5810250"/>
            <a:ext cx="8491538" cy="1047751"/>
          </a:xfrm>
        </p:spPr>
        <p:txBody>
          <a:bodyPr/>
          <a:lstStyle/>
          <a:p>
            <a:pPr marL="0"/>
            <a:r>
              <a:rPr lang="en-GB" dirty="0"/>
              <a:t>The fan chart depicts the probability of various outcomes for LFS unemployment.  It has been conditioned on the assumptions in </a:t>
            </a:r>
            <a:r>
              <a:rPr lang="en-GB" b="1" dirty="0"/>
              <a:t>Table 5.B</a:t>
            </a:r>
            <a:r>
              <a:rPr lang="en-GB" dirty="0"/>
              <a:t> footnote (b).  The coloured bands have the same interpretation as in </a:t>
            </a:r>
            <a:r>
              <a:rPr lang="en-GB" b="1" dirty="0"/>
              <a:t>Chart 5.2</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2016 Q3, a quarter earlier than the fan for CPI inflation.  That is because Q3 is a staff projection for the unemployment rate, based in part on data for July and August.  The unemployment rate was 4.9% in the three months to August, and is projected to be 4.9% in Q3 as a whole.  A significant proportion of this distribution lies below Bank staff’s current estimate of the long-term equilibrium unemployment rate.  There is therefore uncertainty about the precise calibration of this fan chart.</a:t>
            </a:r>
          </a:p>
        </p:txBody>
      </p:sp>
      <p:pic>
        <p:nvPicPr>
          <p:cNvPr id="11266" name="Picture 2" descr="D:\PNGs\128unemploymentmktnov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080000"/>
            <a:ext cx="5324257"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09300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2800"/>
            <a:ext cx="8519391" cy="565875"/>
          </a:xfrm>
        </p:spPr>
        <p:txBody>
          <a:bodyPr/>
          <a:lstStyle/>
          <a:p>
            <a:pPr lvl="2"/>
            <a:r>
              <a:rPr lang="en-GB" b="1" dirty="0">
                <a:solidFill>
                  <a:srgbClr val="960000"/>
                </a:solidFill>
              </a:rPr>
              <a:t>Table </a:t>
            </a:r>
            <a:r>
              <a:rPr lang="en-GB" b="1" dirty="0" smtClean="0">
                <a:solidFill>
                  <a:srgbClr val="960000"/>
                </a:solidFill>
              </a:rPr>
              <a:t>5.E  </a:t>
            </a:r>
            <a:r>
              <a:rPr lang="en-GB" dirty="0"/>
              <a:t>Monitoring risks to the Committee’s key judgements</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0052" y="648404"/>
            <a:ext cx="7239000" cy="6053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91234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a:t>
            </a:r>
            <a:r>
              <a:rPr lang="en-GB" b="1" dirty="0" smtClean="0">
                <a:solidFill>
                  <a:srgbClr val="960000"/>
                </a:solidFill>
              </a:rPr>
              <a:t>5.8  </a:t>
            </a:r>
            <a:r>
              <a:rPr lang="en-GB" dirty="0"/>
              <a:t>Import price </a:t>
            </a:r>
            <a:r>
              <a:rPr lang="en-GB" dirty="0" smtClean="0"/>
              <a:t>inflation</a:t>
            </a:r>
            <a:r>
              <a:rPr lang="en-GB" baseline="30000" dirty="0" smtClean="0"/>
              <a:t>(a)</a:t>
            </a:r>
            <a:endParaRPr lang="en-GB" baseline="30000" dirty="0"/>
          </a:p>
        </p:txBody>
      </p:sp>
      <p:sp>
        <p:nvSpPr>
          <p:cNvPr id="5" name="Text Placeholder 4"/>
          <p:cNvSpPr>
            <a:spLocks noGrp="1"/>
          </p:cNvSpPr>
          <p:nvPr>
            <p:ph type="body" sz="quarter" idx="16"/>
          </p:nvPr>
        </p:nvSpPr>
        <p:spPr>
          <a:xfrm>
            <a:off x="292100" y="5810250"/>
            <a:ext cx="8379438" cy="1047751"/>
          </a:xfrm>
        </p:spPr>
        <p:txBody>
          <a:bodyPr/>
          <a:lstStyle/>
          <a:p>
            <a:r>
              <a:rPr lang="en-US" dirty="0"/>
              <a:t>Sources: </a:t>
            </a:r>
            <a:r>
              <a:rPr lang="en-US" dirty="0" smtClean="0"/>
              <a:t> ONS </a:t>
            </a:r>
            <a:r>
              <a:rPr lang="en-US" dirty="0"/>
              <a:t>and Bank calculations</a:t>
            </a:r>
            <a:r>
              <a:rPr lang="en-US" dirty="0" smtClean="0"/>
              <a:t>.</a:t>
            </a:r>
          </a:p>
          <a:p>
            <a:endParaRPr lang="en-US" dirty="0"/>
          </a:p>
          <a:p>
            <a:r>
              <a:rPr lang="en-US" dirty="0"/>
              <a:t>(</a:t>
            </a:r>
            <a:r>
              <a:rPr lang="en-US" dirty="0" smtClean="0"/>
              <a:t>a)	Projections </a:t>
            </a:r>
            <a:r>
              <a:rPr lang="en-US" dirty="0"/>
              <a:t>are four-quarter inflation rate in Q4. </a:t>
            </a:r>
            <a:r>
              <a:rPr lang="en-US" dirty="0" smtClean="0"/>
              <a:t> Excludes </a:t>
            </a:r>
            <a:r>
              <a:rPr lang="en-US" dirty="0"/>
              <a:t>the impact of MTIC </a:t>
            </a:r>
            <a:r>
              <a:rPr lang="en-US" dirty="0" smtClean="0"/>
              <a:t>fraud.  Projections </a:t>
            </a:r>
            <a:r>
              <a:rPr lang="en-US" dirty="0"/>
              <a:t>were only available to 2018 at the time of the August </a:t>
            </a:r>
            <a:r>
              <a:rPr lang="en-US" i="1" dirty="0"/>
              <a:t>Report</a:t>
            </a:r>
            <a:r>
              <a:rPr lang="en-US" dirty="0"/>
              <a:t>.</a:t>
            </a:r>
            <a:endParaRPr lang="en-GB" dirty="0"/>
          </a:p>
        </p:txBody>
      </p:sp>
      <p:pic>
        <p:nvPicPr>
          <p:cNvPr id="4098" name="Picture 2" descr="D:\PNGs\Import price infla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900000"/>
            <a:ext cx="5643384" cy="5243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78234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4321"/>
            <a:ext cx="8519391" cy="882143"/>
          </a:xfrm>
        </p:spPr>
        <p:txBody>
          <a:bodyPr/>
          <a:lstStyle/>
          <a:p>
            <a:pPr lvl="2"/>
            <a:r>
              <a:rPr lang="en-GB" b="1" dirty="0">
                <a:solidFill>
                  <a:srgbClr val="960000"/>
                </a:solidFill>
              </a:rPr>
              <a:t>Table </a:t>
            </a:r>
            <a:r>
              <a:rPr lang="en-GB" b="1" dirty="0" smtClean="0">
                <a:solidFill>
                  <a:srgbClr val="960000"/>
                </a:solidFill>
              </a:rPr>
              <a:t>5.F  </a:t>
            </a:r>
            <a:r>
              <a:rPr lang="en-GB" dirty="0"/>
              <a:t>Calendar-year GDP growth rates of the modal, median and </a:t>
            </a:r>
            <a:r>
              <a:rPr lang="en-GB" dirty="0" smtClean="0"/>
              <a:t>mean paths</a:t>
            </a:r>
            <a:r>
              <a:rPr lang="en-GB" sz="2400" baseline="30000" dirty="0" smtClean="0"/>
              <a:t>(a)</a:t>
            </a:r>
            <a:endParaRPr lang="en-GB" sz="2400" baseline="30000" dirty="0"/>
          </a:p>
        </p:txBody>
      </p:sp>
      <p:sp>
        <p:nvSpPr>
          <p:cNvPr id="3" name="Text Placeholder 2"/>
          <p:cNvSpPr>
            <a:spLocks noGrp="1"/>
          </p:cNvSpPr>
          <p:nvPr>
            <p:ph type="body" sz="quarter" idx="16"/>
          </p:nvPr>
        </p:nvSpPr>
        <p:spPr>
          <a:xfrm>
            <a:off x="292100" y="5828599"/>
            <a:ext cx="8379437" cy="1029402"/>
          </a:xfrm>
        </p:spPr>
        <p:txBody>
          <a:bodyPr/>
          <a:lstStyle/>
          <a:p>
            <a:r>
              <a:rPr lang="en-GB" dirty="0"/>
              <a:t>(a)	The table shows the projections for calendar-year growth of real GDP consistent with the modal, median and mean projections for four-quarter growth of real GDP implied by the fan chart.  Where growth rates depend in part on the MPC’s </a:t>
            </a:r>
            <a:r>
              <a:rPr lang="en-GB" dirty="0" err="1"/>
              <a:t>backcast</a:t>
            </a:r>
            <a:r>
              <a:rPr lang="en-GB" dirty="0"/>
              <a:t>, revisions to quarterly growth are assumed to be independent of the revisions to previous quarters.  The figures in parentheses show the corresponding projections in the August 2016 </a:t>
            </a:r>
            <a:r>
              <a:rPr lang="en-GB" i="1" dirty="0"/>
              <a:t>Inflation </a:t>
            </a:r>
            <a:r>
              <a:rPr lang="en-GB" i="1" dirty="0" smtClean="0"/>
              <a:t>Report</a:t>
            </a:r>
            <a:r>
              <a:rPr lang="en-US" dirty="0" smtClean="0"/>
              <a:t>, which </a:t>
            </a:r>
            <a:r>
              <a:rPr lang="en-US" dirty="0"/>
              <a:t>were only available to 2018</a:t>
            </a:r>
            <a:r>
              <a:rPr lang="en-GB" dirty="0" smtClean="0"/>
              <a:t>.  The </a:t>
            </a:r>
            <a:r>
              <a:rPr lang="en-GB" dirty="0"/>
              <a:t>projections have been conditioned on the assumptions in </a:t>
            </a:r>
            <a:r>
              <a:rPr lang="en-GB" b="1" dirty="0"/>
              <a:t>Table 5.B </a:t>
            </a:r>
            <a:r>
              <a:rPr lang="en-GB" dirty="0"/>
              <a:t>footnote (b).</a:t>
            </a:r>
          </a:p>
          <a:p>
            <a:r>
              <a:rPr lang="en-GB" dirty="0"/>
              <a:t>(b)	The anticipated revisions to recent estimates of quarterly GDP growth have implications for calendar-year growth in 2016.  Without the anticipated revisions to past GDP growth, the modal path of the Committee’s November projections would imply calendar-year growth of 2.1% in 2016 rather than 2.2%.</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000" y="1080000"/>
            <a:ext cx="8402955" cy="2147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12795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4321"/>
            <a:ext cx="8519391" cy="882143"/>
          </a:xfrm>
        </p:spPr>
        <p:txBody>
          <a:bodyPr/>
          <a:lstStyle/>
          <a:p>
            <a:pPr lvl="2"/>
            <a:r>
              <a:rPr lang="en-GB" b="1" dirty="0">
                <a:solidFill>
                  <a:srgbClr val="960000"/>
                </a:solidFill>
              </a:rPr>
              <a:t>Chart </a:t>
            </a:r>
            <a:r>
              <a:rPr lang="en-GB" b="1" dirty="0" smtClean="0">
                <a:solidFill>
                  <a:srgbClr val="960000"/>
                </a:solidFill>
              </a:rPr>
              <a:t>5.9  </a:t>
            </a:r>
            <a:r>
              <a:rPr lang="en-US" dirty="0"/>
              <a:t>Projected probabilities of GDP growth </a:t>
            </a:r>
            <a:r>
              <a:rPr lang="en-US" dirty="0" smtClean="0"/>
              <a:t>in 2018 Q4 </a:t>
            </a:r>
            <a:br>
              <a:rPr lang="en-US" dirty="0" smtClean="0"/>
            </a:br>
            <a:r>
              <a:rPr lang="en-US" dirty="0" smtClean="0"/>
              <a:t>(central 90</a:t>
            </a:r>
            <a:r>
              <a:rPr lang="en-US" dirty="0"/>
              <a:t>% of the distribution</a:t>
            </a:r>
            <a:r>
              <a:rPr lang="en-US" dirty="0" smtClean="0"/>
              <a:t>)</a:t>
            </a:r>
            <a:r>
              <a:rPr lang="en-GB" baseline="30000" dirty="0" smtClean="0"/>
              <a:t>(a</a:t>
            </a:r>
            <a:r>
              <a:rPr lang="en-GB" baseline="30000" dirty="0"/>
              <a:t>)</a:t>
            </a:r>
            <a:r>
              <a:rPr lang="en-GB" dirty="0"/>
              <a:t> </a:t>
            </a:r>
          </a:p>
        </p:txBody>
      </p:sp>
      <p:sp>
        <p:nvSpPr>
          <p:cNvPr id="5" name="Text Placeholder 4"/>
          <p:cNvSpPr>
            <a:spLocks noGrp="1"/>
          </p:cNvSpPr>
          <p:nvPr>
            <p:ph type="body" sz="quarter" idx="16"/>
          </p:nvPr>
        </p:nvSpPr>
        <p:spPr>
          <a:xfrm>
            <a:off x="180000" y="5892800"/>
            <a:ext cx="8491538" cy="965202"/>
          </a:xfrm>
        </p:spPr>
        <p:txBody>
          <a:bodyPr/>
          <a:lstStyle/>
          <a:p>
            <a:r>
              <a:rPr lang="en-GB" dirty="0"/>
              <a:t>(a)	</a:t>
            </a:r>
            <a:r>
              <a:rPr lang="en-GB" b="1" dirty="0"/>
              <a:t>Chart 5.9</a:t>
            </a:r>
            <a:r>
              <a:rPr lang="en-GB" dirty="0"/>
              <a:t> represents the cross-section of the GDP growth fan chart in 2018 Q4 for the market interest rate projection.  The grey outline represents the corresponding cross-section of the August 2016 </a:t>
            </a:r>
            <a:r>
              <a:rPr lang="en-GB" i="1" dirty="0"/>
              <a:t>Inflation Report</a:t>
            </a:r>
            <a:r>
              <a:rPr lang="en-GB" dirty="0"/>
              <a:t> fan chart for the market interest rate projection.  The projections have been conditioned on the assumptions in </a:t>
            </a:r>
            <a:r>
              <a:rPr lang="en-GB" b="1" dirty="0"/>
              <a:t>Table 5.B</a:t>
            </a:r>
            <a:r>
              <a:rPr lang="en-GB" dirty="0"/>
              <a:t> footnote (b).  The coloured bands in </a:t>
            </a:r>
            <a:r>
              <a:rPr lang="en-GB" b="1" dirty="0"/>
              <a:t>Chart 5.9</a:t>
            </a:r>
            <a:r>
              <a:rPr lang="en-GB" dirty="0"/>
              <a:t> have a similar interpretation to those on the fan charts.  Like the fan charts, they portray the central 90% of the probability distribution.  </a:t>
            </a:r>
          </a:p>
          <a:p>
            <a:r>
              <a:rPr lang="en-GB" dirty="0"/>
              <a:t>(b)	Average probability within each band;  the figures on the y-axis indicate the probability of growth being within ±0.05 percentage points of any given growth rate, specified to one decimal place.</a:t>
            </a:r>
          </a:p>
        </p:txBody>
      </p:sp>
      <p:pic>
        <p:nvPicPr>
          <p:cNvPr id="14338" name="Picture 2" descr="D:\PNGs\108gdpzig2018q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080000"/>
            <a:ext cx="5324257" cy="4486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7664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2800"/>
            <a:ext cx="8519391" cy="508477"/>
          </a:xfrm>
        </p:spPr>
        <p:txBody>
          <a:bodyPr/>
          <a:lstStyle/>
          <a:p>
            <a:pPr lvl="2"/>
            <a:r>
              <a:rPr lang="en-GB" b="1" dirty="0">
                <a:solidFill>
                  <a:srgbClr val="960000"/>
                </a:solidFill>
              </a:rPr>
              <a:t>Table </a:t>
            </a:r>
            <a:r>
              <a:rPr lang="en-GB" b="1" dirty="0" smtClean="0">
                <a:solidFill>
                  <a:srgbClr val="960000"/>
                </a:solidFill>
              </a:rPr>
              <a:t>5.G  </a:t>
            </a:r>
            <a:r>
              <a:rPr lang="en-GB" dirty="0" smtClean="0"/>
              <a:t>Q4 CPI inflation</a:t>
            </a:r>
            <a:endParaRPr lang="en-GB" baseline="30000" dirty="0"/>
          </a:p>
        </p:txBody>
      </p:sp>
      <p:sp>
        <p:nvSpPr>
          <p:cNvPr id="3" name="Text Placeholder 2"/>
          <p:cNvSpPr>
            <a:spLocks noGrp="1"/>
          </p:cNvSpPr>
          <p:nvPr>
            <p:ph type="body" sz="quarter" idx="16"/>
          </p:nvPr>
        </p:nvSpPr>
        <p:spPr>
          <a:xfrm>
            <a:off x="180000" y="6186115"/>
            <a:ext cx="8491538" cy="671886"/>
          </a:xfrm>
        </p:spPr>
        <p:txBody>
          <a:bodyPr/>
          <a:lstStyle/>
          <a:p>
            <a:pPr marL="0"/>
            <a:r>
              <a:rPr lang="en-GB" dirty="0"/>
              <a:t>The table shows projections for Q4 four-quarter CPI inflation.  The figures in parentheses show the corresponding projections in the August 2016 </a:t>
            </a:r>
            <a:r>
              <a:rPr lang="en-GB" i="1" dirty="0"/>
              <a:t>Inflation </a:t>
            </a:r>
            <a:r>
              <a:rPr lang="en-GB" i="1" dirty="0" smtClean="0"/>
              <a:t>Report</a:t>
            </a:r>
            <a:r>
              <a:rPr lang="en-US" dirty="0"/>
              <a:t>, which were only available to </a:t>
            </a:r>
            <a:r>
              <a:rPr lang="en-US" dirty="0" smtClean="0"/>
              <a:t>2018.  </a:t>
            </a:r>
            <a:r>
              <a:rPr lang="en-GB" dirty="0" smtClean="0"/>
              <a:t>The </a:t>
            </a:r>
            <a:r>
              <a:rPr lang="en-GB" dirty="0"/>
              <a:t>projections have been conditioned on the assumptions in </a:t>
            </a:r>
            <a:r>
              <a:rPr lang="en-GB" b="1" dirty="0"/>
              <a:t>Table 5.B</a:t>
            </a:r>
            <a:r>
              <a:rPr lang="en-GB" dirty="0"/>
              <a:t> footnote (b).</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000" y="1080000"/>
            <a:ext cx="8319135" cy="22212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14110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1"/>
            <a:ext cx="8519391" cy="532330"/>
          </a:xfrm>
        </p:spPr>
        <p:txBody>
          <a:bodyPr/>
          <a:lstStyle/>
          <a:p>
            <a:pPr lvl="2"/>
            <a:r>
              <a:rPr lang="en-GB" b="1" dirty="0">
                <a:solidFill>
                  <a:srgbClr val="960000"/>
                </a:solidFill>
              </a:rPr>
              <a:t>Chart </a:t>
            </a:r>
            <a:r>
              <a:rPr lang="en-GB" b="1" dirty="0" smtClean="0">
                <a:solidFill>
                  <a:srgbClr val="960000"/>
                </a:solidFill>
              </a:rPr>
              <a:t>5.10  </a:t>
            </a:r>
            <a:r>
              <a:rPr lang="en-GB" dirty="0"/>
              <a:t>Inflation </a:t>
            </a:r>
            <a:r>
              <a:rPr lang="en-GB" dirty="0" smtClean="0"/>
              <a:t>probabilities relative </a:t>
            </a:r>
            <a:r>
              <a:rPr lang="en-GB" dirty="0"/>
              <a:t>to the target</a:t>
            </a:r>
            <a:endParaRPr lang="en-GB" baseline="30000" dirty="0"/>
          </a:p>
        </p:txBody>
      </p:sp>
      <p:sp>
        <p:nvSpPr>
          <p:cNvPr id="5" name="Text Placeholder 4"/>
          <p:cNvSpPr>
            <a:spLocks noGrp="1"/>
          </p:cNvSpPr>
          <p:nvPr>
            <p:ph type="body" sz="quarter" idx="16"/>
          </p:nvPr>
        </p:nvSpPr>
        <p:spPr>
          <a:xfrm>
            <a:off x="292100" y="6114553"/>
            <a:ext cx="8379438" cy="743448"/>
          </a:xfrm>
        </p:spPr>
        <p:txBody>
          <a:bodyPr/>
          <a:lstStyle/>
          <a:p>
            <a:pPr marL="0"/>
            <a:r>
              <a:rPr lang="en-GB" dirty="0"/>
              <a:t>The November and August swathes in this chart are derived from the same distributions as </a:t>
            </a:r>
            <a:r>
              <a:rPr lang="en-GB" b="1" dirty="0"/>
              <a:t>Charts 5.2</a:t>
            </a:r>
            <a:r>
              <a:rPr lang="en-GB" dirty="0"/>
              <a:t> and </a:t>
            </a:r>
            <a:r>
              <a:rPr lang="en-GB" b="1" dirty="0"/>
              <a:t>5.3</a:t>
            </a:r>
            <a:r>
              <a:rPr lang="en-GB" dirty="0"/>
              <a:t> respectively.  They indicate the assessed probability of inflation relative to the target in each quarter of the forecast period.  The 5 percentage points width of the swathes reflects the fact that there is uncertainty about the precise probability in any given quarter, but they should not be interpreted as confidence intervals.</a:t>
            </a:r>
          </a:p>
        </p:txBody>
      </p:sp>
      <p:pic>
        <p:nvPicPr>
          <p:cNvPr id="16386" name="Picture 2" descr="D:\PNGs\121cpiribbonnov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080000"/>
            <a:ext cx="5827177" cy="48481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56187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707259"/>
          </a:xfrm>
        </p:spPr>
        <p:txBody>
          <a:bodyPr/>
          <a:lstStyle/>
          <a:p>
            <a:pPr lvl="2"/>
            <a:r>
              <a:rPr lang="en-GB" b="1" dirty="0">
                <a:solidFill>
                  <a:srgbClr val="960000"/>
                </a:solidFill>
              </a:rPr>
              <a:t>Chart </a:t>
            </a:r>
            <a:r>
              <a:rPr lang="en-GB" b="1" dirty="0" smtClean="0">
                <a:solidFill>
                  <a:srgbClr val="960000"/>
                </a:solidFill>
              </a:rPr>
              <a:t>5.11  </a:t>
            </a:r>
            <a:r>
              <a:rPr lang="en-US" dirty="0"/>
              <a:t>Projected probabilities of CPI inflation </a:t>
            </a:r>
            <a:r>
              <a:rPr lang="en-US" dirty="0" smtClean="0"/>
              <a:t>in 2018 Q4 </a:t>
            </a:r>
            <a:br>
              <a:rPr lang="en-US" dirty="0" smtClean="0"/>
            </a:br>
            <a:r>
              <a:rPr lang="en-US" dirty="0" smtClean="0"/>
              <a:t>(</a:t>
            </a:r>
            <a:r>
              <a:rPr lang="en-US" dirty="0"/>
              <a:t>central </a:t>
            </a:r>
            <a:r>
              <a:rPr lang="en-US" dirty="0" smtClean="0"/>
              <a:t>90</a:t>
            </a:r>
            <a:r>
              <a:rPr lang="en-US" dirty="0"/>
              <a:t>% of the distribution</a:t>
            </a:r>
            <a:r>
              <a:rPr lang="en-US" dirty="0" smtClean="0"/>
              <a:t>)</a:t>
            </a:r>
            <a:r>
              <a:rPr lang="en-GB" baseline="30000" dirty="0" smtClean="0"/>
              <a:t>(a</a:t>
            </a:r>
            <a:r>
              <a:rPr lang="en-GB" baseline="30000" dirty="0"/>
              <a:t>) </a:t>
            </a:r>
          </a:p>
        </p:txBody>
      </p:sp>
      <p:sp>
        <p:nvSpPr>
          <p:cNvPr id="5" name="Text Placeholder 4"/>
          <p:cNvSpPr>
            <a:spLocks noGrp="1"/>
          </p:cNvSpPr>
          <p:nvPr>
            <p:ph type="body" sz="quarter" idx="16"/>
          </p:nvPr>
        </p:nvSpPr>
        <p:spPr>
          <a:xfrm>
            <a:off x="180000" y="5939624"/>
            <a:ext cx="8491538" cy="918377"/>
          </a:xfrm>
        </p:spPr>
        <p:txBody>
          <a:bodyPr/>
          <a:lstStyle/>
          <a:p>
            <a:r>
              <a:rPr lang="en-GB" dirty="0"/>
              <a:t>(a)	</a:t>
            </a:r>
            <a:r>
              <a:rPr lang="en-GB" b="1" dirty="0"/>
              <a:t>Chart 5.11</a:t>
            </a:r>
            <a:r>
              <a:rPr lang="en-GB" dirty="0"/>
              <a:t> represents the cross-section of the CPI inflation fan chart in 2018 Q4 for the market interest rate projection.  The grey outline represents the corresponding cross-section of the August 2016 </a:t>
            </a:r>
            <a:r>
              <a:rPr lang="en-GB" i="1" dirty="0"/>
              <a:t>Inflation Report</a:t>
            </a:r>
            <a:r>
              <a:rPr lang="en-GB" dirty="0"/>
              <a:t> fan chart for the market interest rate projection.  The projections have been conditioned on the assumptions in </a:t>
            </a:r>
            <a:r>
              <a:rPr lang="en-GB" b="1" dirty="0"/>
              <a:t>Table 5.B</a:t>
            </a:r>
            <a:r>
              <a:rPr lang="en-GB" dirty="0"/>
              <a:t> footnote (b).  The coloured bands in </a:t>
            </a:r>
            <a:r>
              <a:rPr lang="en-GB" b="1" dirty="0"/>
              <a:t>Chart 5.11</a:t>
            </a:r>
            <a:r>
              <a:rPr lang="en-GB" dirty="0"/>
              <a:t> have a similar interpretation to those on the fan charts.  Like the fan charts, they portray the central 90% of the probability distribution.</a:t>
            </a:r>
          </a:p>
          <a:p>
            <a:r>
              <a:rPr lang="en-GB" dirty="0"/>
              <a:t>(b)	Average probability within each band;  the figures on the y-axis indicate the probability of inflation being within ±0.05 percentage points of any given inflation rate, specified to one </a:t>
            </a:r>
            <a:r>
              <a:rPr lang="en-GB" dirty="0" smtClean="0"/>
              <a:t>decimal place</a:t>
            </a:r>
            <a:r>
              <a:rPr lang="en-GB" dirty="0"/>
              <a:t>.</a:t>
            </a:r>
          </a:p>
        </p:txBody>
      </p:sp>
      <p:pic>
        <p:nvPicPr>
          <p:cNvPr id="17410" name="Picture 2" descr="D:\PNGs\120cpizig2018Q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080000"/>
            <a:ext cx="5384608" cy="4499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0498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794475"/>
          </a:xfrm>
        </p:spPr>
        <p:txBody>
          <a:bodyPr/>
          <a:lstStyle/>
          <a:p>
            <a:pPr lvl="2"/>
            <a:r>
              <a:rPr lang="en-GB" b="1" dirty="0" smtClean="0">
                <a:solidFill>
                  <a:srgbClr val="960000"/>
                </a:solidFill>
              </a:rPr>
              <a:t>Chart 5.12  </a:t>
            </a:r>
            <a:r>
              <a:rPr lang="en-GB" dirty="0" smtClean="0"/>
              <a:t>GDP </a:t>
            </a:r>
            <a:r>
              <a:rPr lang="en-GB" dirty="0"/>
              <a:t>projection based on constant nominal interest rates at </a:t>
            </a:r>
            <a:r>
              <a:rPr lang="en-GB" dirty="0" smtClean="0"/>
              <a:t>0.25%, </a:t>
            </a:r>
            <a:r>
              <a:rPr lang="en-GB" dirty="0"/>
              <a:t>other policy measures as announced</a:t>
            </a:r>
          </a:p>
        </p:txBody>
      </p:sp>
      <p:sp>
        <p:nvSpPr>
          <p:cNvPr id="5" name="Text Placeholder 4"/>
          <p:cNvSpPr>
            <a:spLocks noGrp="1"/>
          </p:cNvSpPr>
          <p:nvPr>
            <p:ph type="body" sz="quarter" idx="16"/>
          </p:nvPr>
        </p:nvSpPr>
        <p:spPr>
          <a:xfrm>
            <a:off x="292100" y="6362700"/>
            <a:ext cx="8491538" cy="495301"/>
          </a:xfrm>
        </p:spPr>
        <p:txBody>
          <a:bodyPr/>
          <a:lstStyle/>
          <a:p>
            <a:r>
              <a:rPr lang="en-US" dirty="0"/>
              <a:t>See footnote to </a:t>
            </a:r>
            <a:r>
              <a:rPr lang="en-US" b="1" dirty="0"/>
              <a:t>Chart 5.1</a:t>
            </a:r>
            <a:r>
              <a:rPr lang="en-US" dirty="0"/>
              <a:t>.</a:t>
            </a:r>
            <a:endParaRPr lang="en-GB" dirty="0"/>
          </a:p>
        </p:txBody>
      </p:sp>
      <p:pic>
        <p:nvPicPr>
          <p:cNvPr id="18434" name="Picture 2" descr="D:\PNGs\103 - GDP constant rate wide band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080000"/>
            <a:ext cx="5351080" cy="4398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98106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4321"/>
            <a:ext cx="8519391" cy="882143"/>
          </a:xfrm>
        </p:spPr>
        <p:txBody>
          <a:bodyPr/>
          <a:lstStyle/>
          <a:p>
            <a:pPr lvl="2"/>
            <a:r>
              <a:rPr lang="en-GB" b="1" dirty="0">
                <a:solidFill>
                  <a:srgbClr val="960000"/>
                </a:solidFill>
              </a:rPr>
              <a:t>Table 5.A  </a:t>
            </a:r>
            <a:r>
              <a:rPr lang="en-GB" dirty="0" smtClean="0"/>
              <a:t>Conditioning </a:t>
            </a:r>
            <a:r>
              <a:rPr lang="en-GB" dirty="0"/>
              <a:t>path for Bank Rate implied by forward market interest </a:t>
            </a:r>
            <a:r>
              <a:rPr lang="en-GB" dirty="0" smtClean="0"/>
              <a:t>rates</a:t>
            </a:r>
            <a:r>
              <a:rPr lang="en-GB" sz="2400" baseline="30000" dirty="0" smtClean="0"/>
              <a:t>(a</a:t>
            </a:r>
            <a:r>
              <a:rPr lang="en-GB" sz="2400" baseline="30000" dirty="0"/>
              <a:t>)</a:t>
            </a:r>
          </a:p>
        </p:txBody>
      </p:sp>
      <p:sp>
        <p:nvSpPr>
          <p:cNvPr id="5" name="Text Placeholder 2"/>
          <p:cNvSpPr txBox="1">
            <a:spLocks/>
          </p:cNvSpPr>
          <p:nvPr/>
        </p:nvSpPr>
        <p:spPr bwMode="auto">
          <a:xfrm>
            <a:off x="292100" y="6086475"/>
            <a:ext cx="8379438" cy="77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216000" numCol="1" anchor="b"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dirty="0" smtClean="0"/>
              <a:t>(a)	The data are fifteen working day averages of one-day forward rates to 26 October 2016 and 27 July 2016 respectively.  The curve is based on overnight index swap rates.</a:t>
            </a:r>
          </a:p>
          <a:p>
            <a:r>
              <a:rPr lang="en-GB" dirty="0" smtClean="0"/>
              <a:t>(b)	November figure for 2016 Q4 is an average of realised overnight rates to 26 October 2016, and forward rates thereafter.</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000" y="1260000"/>
            <a:ext cx="8559356" cy="2283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03628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1"/>
            <a:ext cx="8519391" cy="739064"/>
          </a:xfrm>
        </p:spPr>
        <p:txBody>
          <a:bodyPr/>
          <a:lstStyle/>
          <a:p>
            <a:pPr lvl="2"/>
            <a:r>
              <a:rPr lang="en-GB" b="1" dirty="0">
                <a:solidFill>
                  <a:srgbClr val="960000"/>
                </a:solidFill>
              </a:rPr>
              <a:t>Chart </a:t>
            </a:r>
            <a:r>
              <a:rPr lang="en-GB" b="1" dirty="0" smtClean="0">
                <a:solidFill>
                  <a:srgbClr val="960000"/>
                </a:solidFill>
              </a:rPr>
              <a:t>5.13  </a:t>
            </a:r>
            <a:r>
              <a:rPr lang="en-GB" dirty="0"/>
              <a:t>CPI inflation projection based on </a:t>
            </a:r>
            <a:r>
              <a:rPr lang="en-GB" dirty="0" smtClean="0"/>
              <a:t>constant nominal </a:t>
            </a:r>
            <a:r>
              <a:rPr lang="en-GB" dirty="0"/>
              <a:t>interest rates at </a:t>
            </a:r>
            <a:r>
              <a:rPr lang="en-GB" dirty="0" smtClean="0"/>
              <a:t>0.25%, </a:t>
            </a:r>
            <a:r>
              <a:rPr lang="en-GB" dirty="0"/>
              <a:t>other policy measures as announced</a:t>
            </a:r>
          </a:p>
        </p:txBody>
      </p:sp>
      <p:sp>
        <p:nvSpPr>
          <p:cNvPr id="5" name="Text Placeholder 4"/>
          <p:cNvSpPr>
            <a:spLocks noGrp="1"/>
          </p:cNvSpPr>
          <p:nvPr>
            <p:ph type="body" sz="quarter" idx="16"/>
          </p:nvPr>
        </p:nvSpPr>
        <p:spPr/>
        <p:txBody>
          <a:bodyPr/>
          <a:lstStyle/>
          <a:p>
            <a:r>
              <a:rPr lang="en-US" dirty="0"/>
              <a:t>See footnote to </a:t>
            </a:r>
            <a:r>
              <a:rPr lang="en-US" b="1" dirty="0"/>
              <a:t>Chart </a:t>
            </a:r>
            <a:r>
              <a:rPr lang="en-US" b="1" dirty="0" smtClean="0"/>
              <a:t>5.2</a:t>
            </a:r>
            <a:r>
              <a:rPr lang="en-US" dirty="0" smtClean="0"/>
              <a:t>.</a:t>
            </a:r>
            <a:endParaRPr lang="en-GB" dirty="0"/>
          </a:p>
        </p:txBody>
      </p:sp>
      <p:pic>
        <p:nvPicPr>
          <p:cNvPr id="19458" name="Picture 2" descr="D:\PNGs\117 - CPI constant rate wide band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080000"/>
            <a:ext cx="5357785"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4314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Other forecasters’ expectations</a:t>
            </a:r>
          </a:p>
        </p:txBody>
      </p:sp>
    </p:spTree>
    <p:extLst>
      <p:ext uri="{BB962C8B-B14F-4D97-AF65-F5344CB8AC3E}">
        <p14:creationId xmlns:p14="http://schemas.microsoft.com/office/powerpoint/2010/main" val="40076010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2800"/>
            <a:ext cx="8519391" cy="882143"/>
          </a:xfrm>
        </p:spPr>
        <p:txBody>
          <a:bodyPr/>
          <a:lstStyle/>
          <a:p>
            <a:pPr lvl="2"/>
            <a:r>
              <a:rPr lang="en-GB" b="1" dirty="0">
                <a:solidFill>
                  <a:srgbClr val="960000"/>
                </a:solidFill>
              </a:rPr>
              <a:t>Table 1  </a:t>
            </a:r>
            <a:r>
              <a:rPr lang="en-GB" dirty="0"/>
              <a:t>Averages of other forecasters’ central projections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a:xfrm>
            <a:off x="292100" y="5372100"/>
            <a:ext cx="8530250" cy="1485901"/>
          </a:xfrm>
        </p:spPr>
        <p:txBody>
          <a:bodyPr/>
          <a:lstStyle/>
          <a:p>
            <a:r>
              <a:rPr lang="en-GB" dirty="0"/>
              <a:t>Source:  Projections of outside forecasters as of 24 October 2016.</a:t>
            </a:r>
          </a:p>
          <a:p>
            <a:r>
              <a:rPr lang="en-GB" dirty="0"/>
              <a:t> </a:t>
            </a:r>
          </a:p>
          <a:p>
            <a:r>
              <a:rPr lang="en-GB" dirty="0"/>
              <a:t>(a)	For 2017 Q4, there were 22 forecasts for CPI inflation, GDP growth and Bank Rate, 20 for the unemployment rate, 18 for the stock of gilt purchases, 13 for the stock of corporate bond purchases and 10 for the sterling ERI.  For 2018 Q4, there were 19 forecasts for CPI inflation and GDP growth, 20 for Bank Rate, 17 for the unemployment rate and the stock of gilt purchases, 13 for the stock of corporate bond purchases and 9 for the sterling ERI.  For 2019 Q4, there were 18 forecasts for CPI inflation, GDP growth, and Bank Rate, 17 for the unemployment rate, 16 for the stock of gilt purchases, 12 for the stock of corporate bond purchases and 8 for the sterling ERI.</a:t>
            </a:r>
          </a:p>
          <a:p>
            <a:r>
              <a:rPr lang="en-GB" dirty="0"/>
              <a:t>(b)	Twelve-month rate.</a:t>
            </a:r>
          </a:p>
          <a:p>
            <a:r>
              <a:rPr lang="en-GB" dirty="0"/>
              <a:t>(c)	Four-quarter percentage change.</a:t>
            </a:r>
          </a:p>
          <a:p>
            <a:r>
              <a:rPr lang="en-GB" dirty="0"/>
              <a:t>(d)	Original purchase value.  Purchased via the creation of central bank reserves.</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000" y="1080000"/>
            <a:ext cx="8361045" cy="3489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38188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r>
              <a:rPr lang="en-GB" sz="2000" b="1" dirty="0" smtClean="0">
                <a:solidFill>
                  <a:srgbClr val="960000"/>
                </a:solidFill>
              </a:rPr>
              <a:t>Chart A  </a:t>
            </a:r>
            <a:r>
              <a:rPr lang="en-GB" sz="2000" dirty="0">
                <a:solidFill>
                  <a:srgbClr val="960000"/>
                </a:solidFill>
              </a:rPr>
              <a:t>The range of GDP forecasts three years ahead has widened</a:t>
            </a:r>
            <a:endParaRPr lang="en-GB" sz="2000" dirty="0" smtClean="0">
              <a:solidFill>
                <a:srgbClr val="960000"/>
              </a:solidFill>
            </a:endParaRPr>
          </a:p>
          <a:p>
            <a:pPr lvl="2"/>
            <a:r>
              <a:rPr lang="en-GB" dirty="0"/>
              <a:t>Forecasters’ central projections of GDP growth</a:t>
            </a:r>
          </a:p>
        </p:txBody>
      </p:sp>
      <p:sp>
        <p:nvSpPr>
          <p:cNvPr id="5" name="Text Placeholder 4"/>
          <p:cNvSpPr>
            <a:spLocks noGrp="1"/>
          </p:cNvSpPr>
          <p:nvPr>
            <p:ph type="body" sz="quarter" idx="16"/>
          </p:nvPr>
        </p:nvSpPr>
        <p:spPr>
          <a:xfrm>
            <a:off x="292100" y="6334125"/>
            <a:ext cx="8491538" cy="523876"/>
          </a:xfrm>
        </p:spPr>
        <p:txBody>
          <a:bodyPr/>
          <a:lstStyle/>
          <a:p>
            <a:r>
              <a:rPr lang="en-GB" dirty="0"/>
              <a:t>Sources:  Projections of outside forecasters provided for </a:t>
            </a:r>
            <a:r>
              <a:rPr lang="en-GB" i="1" dirty="0"/>
              <a:t>Inflation Reports</a:t>
            </a:r>
            <a:r>
              <a:rPr lang="en-GB" dirty="0"/>
              <a:t> in August and November 2016.</a:t>
            </a:r>
          </a:p>
        </p:txBody>
      </p:sp>
      <p:pic>
        <p:nvPicPr>
          <p:cNvPr id="21506" name="Picture 2" descr="D:\PNGs\Chart A (Forecasters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080000"/>
            <a:ext cx="5357785"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282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438433" cy="1117549"/>
          </a:xfrm>
        </p:spPr>
        <p:txBody>
          <a:bodyPr/>
          <a:lstStyle/>
          <a:p>
            <a:pPr marL="0" indent="0"/>
            <a:r>
              <a:rPr lang="en-GB" sz="2000" b="1" dirty="0" smtClean="0">
                <a:solidFill>
                  <a:srgbClr val="960000"/>
                </a:solidFill>
              </a:rPr>
              <a:t>Chart B  </a:t>
            </a:r>
            <a:r>
              <a:rPr lang="en-GB" sz="2000" dirty="0">
                <a:solidFill>
                  <a:srgbClr val="960000"/>
                </a:solidFill>
              </a:rPr>
              <a:t>External forecasters expect inflation to be close to the 2% </a:t>
            </a:r>
            <a:r>
              <a:rPr lang="en-GB" sz="2000" dirty="0" smtClean="0">
                <a:solidFill>
                  <a:srgbClr val="960000"/>
                </a:solidFill>
              </a:rPr>
              <a:t>target in </a:t>
            </a:r>
            <a:r>
              <a:rPr lang="en-GB" sz="2000" dirty="0">
                <a:solidFill>
                  <a:srgbClr val="960000"/>
                </a:solidFill>
              </a:rPr>
              <a:t>three years’ </a:t>
            </a:r>
            <a:r>
              <a:rPr lang="en-GB" sz="2000" dirty="0" smtClean="0">
                <a:solidFill>
                  <a:srgbClr val="960000"/>
                </a:solidFill>
              </a:rPr>
              <a:t>time</a:t>
            </a:r>
          </a:p>
          <a:p>
            <a:r>
              <a:rPr lang="en-GB" sz="2000" dirty="0"/>
              <a:t>Forecasters’ central projections of CPI inflation</a:t>
            </a:r>
          </a:p>
        </p:txBody>
      </p:sp>
      <p:sp>
        <p:nvSpPr>
          <p:cNvPr id="5" name="Text Placeholder 4"/>
          <p:cNvSpPr>
            <a:spLocks noGrp="1"/>
          </p:cNvSpPr>
          <p:nvPr>
            <p:ph type="body" sz="quarter" idx="16"/>
          </p:nvPr>
        </p:nvSpPr>
        <p:spPr>
          <a:xfrm>
            <a:off x="292100" y="6408751"/>
            <a:ext cx="8491538" cy="449250"/>
          </a:xfrm>
        </p:spPr>
        <p:txBody>
          <a:bodyPr/>
          <a:lstStyle/>
          <a:p>
            <a:r>
              <a:rPr lang="en-GB" dirty="0"/>
              <a:t>Sources:  Projections of outside forecasters provided for </a:t>
            </a:r>
            <a:r>
              <a:rPr lang="en-GB" i="1" dirty="0"/>
              <a:t>Inflation Reports</a:t>
            </a:r>
            <a:r>
              <a:rPr lang="en-GB" dirty="0"/>
              <a:t> from February 2008 to November 2016.</a:t>
            </a:r>
          </a:p>
        </p:txBody>
      </p:sp>
      <p:pic>
        <p:nvPicPr>
          <p:cNvPr id="22530" name="Picture 2" descr="D:\PNGs\Chart B (Forecasters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440000"/>
            <a:ext cx="5451664"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5466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419699"/>
          </a:xfrm>
        </p:spPr>
        <p:txBody>
          <a:bodyPr/>
          <a:lstStyle/>
          <a:p>
            <a:pPr marL="0" indent="0"/>
            <a:r>
              <a:rPr lang="en-GB" sz="2000" b="1" dirty="0">
                <a:solidFill>
                  <a:srgbClr val="960000"/>
                </a:solidFill>
              </a:rPr>
              <a:t>Chart C </a:t>
            </a:r>
            <a:r>
              <a:rPr lang="en-GB" sz="2000" b="1" dirty="0" smtClean="0">
                <a:solidFill>
                  <a:srgbClr val="960000"/>
                </a:solidFill>
              </a:rPr>
              <a:t> </a:t>
            </a:r>
            <a:r>
              <a:rPr lang="en-GB" sz="2000" dirty="0">
                <a:solidFill>
                  <a:srgbClr val="960000"/>
                </a:solidFill>
              </a:rPr>
              <a:t>External forecasters are placing a large weight on a further increase in gilt </a:t>
            </a:r>
            <a:r>
              <a:rPr lang="en-GB" sz="2000" dirty="0" smtClean="0">
                <a:solidFill>
                  <a:srgbClr val="960000"/>
                </a:solidFill>
              </a:rPr>
              <a:t>purchases</a:t>
            </a:r>
            <a:endParaRPr lang="en-US" sz="2000" dirty="0" smtClean="0">
              <a:solidFill>
                <a:srgbClr val="960000"/>
              </a:solidFill>
            </a:endParaRPr>
          </a:p>
          <a:p>
            <a:pPr marL="0"/>
            <a:r>
              <a:rPr lang="en-GB" sz="2000" dirty="0"/>
              <a:t>Average of forecasters’ probability distributions for the stock of gilt purchases</a:t>
            </a:r>
            <a:r>
              <a:rPr lang="en-GB" sz="2000" baseline="30000" dirty="0"/>
              <a:t>(a)</a:t>
            </a:r>
          </a:p>
        </p:txBody>
      </p:sp>
      <p:sp>
        <p:nvSpPr>
          <p:cNvPr id="5" name="Text Placeholder 4"/>
          <p:cNvSpPr>
            <a:spLocks noGrp="1"/>
          </p:cNvSpPr>
          <p:nvPr>
            <p:ph type="body" sz="quarter" idx="16"/>
          </p:nvPr>
        </p:nvSpPr>
        <p:spPr>
          <a:xfrm>
            <a:off x="180000" y="6162261"/>
            <a:ext cx="8491538" cy="695740"/>
          </a:xfrm>
        </p:spPr>
        <p:txBody>
          <a:bodyPr/>
          <a:lstStyle/>
          <a:p>
            <a:r>
              <a:rPr lang="en-GB" dirty="0"/>
              <a:t>Source:  Projections of outside forecasters as of 24 October 2016.</a:t>
            </a:r>
          </a:p>
          <a:p>
            <a:r>
              <a:rPr lang="en-GB" dirty="0"/>
              <a:t> </a:t>
            </a:r>
          </a:p>
          <a:p>
            <a:r>
              <a:rPr lang="en-GB" dirty="0"/>
              <a:t>(a)	Outcomes on the boundary of these ranges are included in the upper range.  For example, the stock being £475 billion is in the £475 billion to £525 billion range.</a:t>
            </a:r>
            <a:endParaRPr lang="en-GB" dirty="0" smtClean="0"/>
          </a:p>
        </p:txBody>
      </p:sp>
      <p:pic>
        <p:nvPicPr>
          <p:cNvPr id="23554" name="Picture 2" descr="D:\PNGs\Chart C (Forecasters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440000"/>
            <a:ext cx="5398019" cy="4646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67576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4321"/>
            <a:ext cx="8519391" cy="882143"/>
          </a:xfrm>
        </p:spPr>
        <p:txBody>
          <a:bodyPr/>
          <a:lstStyle/>
          <a:p>
            <a:pPr lvl="2"/>
            <a:r>
              <a:rPr lang="en-GB" b="1" dirty="0">
                <a:solidFill>
                  <a:srgbClr val="960000"/>
                </a:solidFill>
              </a:rPr>
              <a:t>Table </a:t>
            </a:r>
            <a:r>
              <a:rPr lang="en-GB" b="1" dirty="0" smtClean="0">
                <a:solidFill>
                  <a:srgbClr val="960000"/>
                </a:solidFill>
              </a:rPr>
              <a:t>5.B  </a:t>
            </a:r>
            <a:r>
              <a:rPr lang="en-GB" dirty="0"/>
              <a:t>Forecast </a:t>
            </a:r>
            <a:r>
              <a:rPr lang="en-GB" dirty="0" smtClean="0"/>
              <a:t>summary</a:t>
            </a:r>
            <a:r>
              <a:rPr lang="en-GB" sz="2400" baseline="30000" dirty="0" smtClean="0"/>
              <a:t>(a)(b)</a:t>
            </a:r>
            <a:endParaRPr lang="en-GB" sz="2400" baseline="30000" dirty="0"/>
          </a:p>
        </p:txBody>
      </p:sp>
      <p:sp>
        <p:nvSpPr>
          <p:cNvPr id="3" name="Text Placeholder 2"/>
          <p:cNvSpPr>
            <a:spLocks noGrp="1"/>
          </p:cNvSpPr>
          <p:nvPr>
            <p:ph type="body" sz="quarter" idx="16"/>
          </p:nvPr>
        </p:nvSpPr>
        <p:spPr>
          <a:xfrm>
            <a:off x="292100" y="5518205"/>
            <a:ext cx="8379438" cy="1339796"/>
          </a:xfrm>
        </p:spPr>
        <p:txBody>
          <a:bodyPr bIns="216000"/>
          <a:lstStyle/>
          <a:p>
            <a:r>
              <a:rPr lang="en-GB" dirty="0"/>
              <a:t>(a)	Modal projections for GDP, CPI inflation and LFS unemployment.  Figures in parentheses show the corresponding projections in the August 2016 </a:t>
            </a:r>
            <a:r>
              <a:rPr lang="en-GB" i="1" dirty="0"/>
              <a:t>Inflation Report</a:t>
            </a:r>
            <a:r>
              <a:rPr lang="en-GB" dirty="0"/>
              <a:t>.  Projections were only available to 2019 Q3 in August.</a:t>
            </a:r>
          </a:p>
          <a:p>
            <a:r>
              <a:rPr lang="en-GB" dirty="0"/>
              <a:t>(b)	The November projections have been conditioned on the assumption that the stock of purchased gilts reaches </a:t>
            </a:r>
            <a:r>
              <a:rPr lang="en-GB" dirty="0" smtClean="0"/>
              <a:t>£435</a:t>
            </a:r>
            <a:r>
              <a:rPr lang="en-GB" dirty="0"/>
              <a:t> billion and remains there throughout the forecast period;  the stock of purchased corporate bonds reaches </a:t>
            </a:r>
            <a:r>
              <a:rPr lang="en-GB" dirty="0" smtClean="0"/>
              <a:t>£10</a:t>
            </a:r>
            <a:r>
              <a:rPr lang="en-GB" dirty="0"/>
              <a:t> billion and remains there throughout the forecast period;  and on the announced Term Funding Scheme (TFS);  all three of which are financed by the issuance of central bank reserves.  The August projections were conditioned on the same asset purchase and TFS assumptions.</a:t>
            </a:r>
          </a:p>
          <a:p>
            <a:r>
              <a:rPr lang="en-GB" dirty="0"/>
              <a:t>(c)	Calendar-year growth in real GDP consistent with the modal projection for four-quarter growth in real GDP.  The MPC’s projections are based on its </a:t>
            </a:r>
            <a:r>
              <a:rPr lang="en-GB" dirty="0" err="1"/>
              <a:t>backcast</a:t>
            </a:r>
            <a:r>
              <a:rPr lang="en-GB" dirty="0"/>
              <a:t> for GDP.</a:t>
            </a:r>
          </a:p>
          <a:p>
            <a:r>
              <a:rPr lang="en-GB" dirty="0"/>
              <a:t>(d)	Four-quarter inflation rate.</a:t>
            </a:r>
          </a:p>
          <a:p>
            <a:r>
              <a:rPr lang="en-GB" dirty="0"/>
              <a:t>(e)	Per cent.  The path for Bank Rate implied by forward market interest rates.  The curves are based on overnight index swap rates.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000" y="1260000"/>
            <a:ext cx="8203883" cy="3677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70756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4321"/>
            <a:ext cx="8519391" cy="882143"/>
          </a:xfrm>
        </p:spPr>
        <p:txBody>
          <a:bodyPr/>
          <a:lstStyle/>
          <a:p>
            <a:pPr lvl="2"/>
            <a:r>
              <a:rPr lang="en-GB" b="1" dirty="0" smtClean="0">
                <a:solidFill>
                  <a:srgbClr val="960000"/>
                </a:solidFill>
              </a:rPr>
              <a:t>Chart 5.1  </a:t>
            </a:r>
            <a:r>
              <a:rPr lang="en-US" dirty="0"/>
              <a:t>GDP projection based on market interest </a:t>
            </a:r>
            <a:r>
              <a:rPr lang="en-US" dirty="0" smtClean="0"/>
              <a:t>rate expectations</a:t>
            </a:r>
            <a:r>
              <a:rPr lang="en-US" dirty="0"/>
              <a:t>, other policy </a:t>
            </a:r>
            <a:r>
              <a:rPr lang="en-US" dirty="0" smtClean="0"/>
              <a:t>measures as </a:t>
            </a:r>
            <a:r>
              <a:rPr lang="en-US" dirty="0"/>
              <a:t>announced</a:t>
            </a:r>
            <a:endParaRPr lang="en-GB" dirty="0" smtClean="0"/>
          </a:p>
          <a:p>
            <a:endParaRPr lang="en-GB" dirty="0"/>
          </a:p>
        </p:txBody>
      </p:sp>
      <p:sp>
        <p:nvSpPr>
          <p:cNvPr id="5" name="Text Placeholder 4"/>
          <p:cNvSpPr>
            <a:spLocks noGrp="1"/>
          </p:cNvSpPr>
          <p:nvPr>
            <p:ph type="body" sz="quarter" idx="16"/>
          </p:nvPr>
        </p:nvSpPr>
        <p:spPr>
          <a:xfrm>
            <a:off x="253150" y="5454594"/>
            <a:ext cx="8491538" cy="1411357"/>
          </a:xfrm>
        </p:spPr>
        <p:txBody>
          <a:bodyPr/>
          <a:lstStyle/>
          <a:p>
            <a:pPr marL="0"/>
            <a:r>
              <a:rPr lang="en-GB" dirty="0"/>
              <a:t>The fan chart depicts the probability of various outcomes for GDP growth.  It has been conditioned on the assumptions in </a:t>
            </a:r>
            <a:r>
              <a:rPr lang="en-GB" b="1" dirty="0"/>
              <a:t>Table 5.B </a:t>
            </a:r>
            <a:r>
              <a:rPr lang="en-GB" dirty="0"/>
              <a:t>footnote (b).  To the left of the vertical dashed line, the distribution reflects the likelihood of revisions to the data over the past;  to the right, it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a:t>
            </a:r>
            <a:r>
              <a:rPr lang="en-GB" dirty="0"/>
              <a:t> for a fuller description of the fan chart and what it represents.</a:t>
            </a:r>
          </a:p>
        </p:txBody>
      </p:sp>
      <p:pic>
        <p:nvPicPr>
          <p:cNvPr id="3074" name="Picture 2" descr="D:\PNGs\101gdpmktnov16wid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080000"/>
            <a:ext cx="5337669" cy="443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100" y="264321"/>
            <a:ext cx="4008282" cy="1286183"/>
          </a:xfrm>
        </p:spPr>
        <p:txBody>
          <a:bodyPr/>
          <a:lstStyle/>
          <a:p>
            <a:pPr lvl="2"/>
            <a:r>
              <a:rPr lang="en-GB" b="1" dirty="0">
                <a:solidFill>
                  <a:srgbClr val="960000"/>
                </a:solidFill>
              </a:rPr>
              <a:t>Chart </a:t>
            </a:r>
            <a:r>
              <a:rPr lang="en-GB" b="1" dirty="0" smtClean="0">
                <a:solidFill>
                  <a:srgbClr val="960000"/>
                </a:solidFill>
              </a:rPr>
              <a:t>5.2  </a:t>
            </a:r>
            <a:r>
              <a:rPr lang="en-US" dirty="0"/>
              <a:t>CPI inflation projection based on market </a:t>
            </a:r>
            <a:r>
              <a:rPr lang="en-US" dirty="0" smtClean="0"/>
              <a:t>interest rate expectations, other </a:t>
            </a:r>
            <a:r>
              <a:rPr lang="en-US" dirty="0"/>
              <a:t>policy </a:t>
            </a:r>
            <a:r>
              <a:rPr lang="en-US" dirty="0" smtClean="0"/>
              <a:t>measures as </a:t>
            </a:r>
            <a:r>
              <a:rPr lang="en-US" dirty="0"/>
              <a:t>announced</a:t>
            </a:r>
            <a:endParaRPr lang="en-GB" dirty="0"/>
          </a:p>
        </p:txBody>
      </p:sp>
      <p:sp>
        <p:nvSpPr>
          <p:cNvPr id="3" name="Text Placeholder 2"/>
          <p:cNvSpPr>
            <a:spLocks noGrp="1"/>
          </p:cNvSpPr>
          <p:nvPr>
            <p:ph type="body" sz="quarter" idx="16"/>
          </p:nvPr>
        </p:nvSpPr>
        <p:spPr>
          <a:xfrm>
            <a:off x="292100" y="5810250"/>
            <a:ext cx="8379438" cy="1047751"/>
          </a:xfrm>
        </p:spPr>
        <p:txBody>
          <a:bodyPr/>
          <a:lstStyle/>
          <a:p>
            <a:pPr marL="0"/>
            <a:r>
              <a:rPr lang="en-GB" b="1" dirty="0"/>
              <a:t>Charts 5.2</a:t>
            </a:r>
            <a:r>
              <a:rPr lang="en-GB" dirty="0"/>
              <a:t> and </a:t>
            </a:r>
            <a:r>
              <a:rPr lang="en-GB" b="1" dirty="0"/>
              <a:t>5.3</a:t>
            </a:r>
            <a:r>
              <a:rPr lang="en-GB" dirty="0"/>
              <a:t> depict the probability of various outcomes for CPI inflation in the future.  They have been conditioned on the assumptions in </a:t>
            </a:r>
            <a:r>
              <a:rPr lang="en-GB" b="1" dirty="0"/>
              <a:t>Table 5.B</a:t>
            </a:r>
            <a:r>
              <a:rPr lang="en-GB" dirty="0"/>
              <a:t> footnote (b).  If economic circumstances identical to today’s were to prevail on 100 occasions, the MPC’s best collective judgement is that inflation in any particular quarter would lie within the darkest central band on only 30 of those occasions.  The fan charts are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a:t>
            </a:r>
            <a:r>
              <a:rPr lang="en-GB" dirty="0"/>
              <a:t> for a fuller description of the fan chart and what it represents.</a:t>
            </a:r>
          </a:p>
        </p:txBody>
      </p:sp>
      <p:sp>
        <p:nvSpPr>
          <p:cNvPr id="4" name="Text Placeholder 1"/>
          <p:cNvSpPr txBox="1">
            <a:spLocks/>
          </p:cNvSpPr>
          <p:nvPr/>
        </p:nvSpPr>
        <p:spPr bwMode="auto">
          <a:xfrm>
            <a:off x="4587874" y="264900"/>
            <a:ext cx="4190366" cy="134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2"/>
            <a:r>
              <a:rPr lang="en-GB" sz="2000" b="1" dirty="0" smtClean="0">
                <a:solidFill>
                  <a:srgbClr val="960000"/>
                </a:solidFill>
              </a:rPr>
              <a:t>Chart 5.3</a:t>
            </a:r>
            <a:r>
              <a:rPr lang="en-GB" sz="2000" dirty="0" smtClean="0">
                <a:solidFill>
                  <a:srgbClr val="960000"/>
                </a:solidFill>
              </a:rPr>
              <a:t>  </a:t>
            </a:r>
            <a:r>
              <a:rPr lang="en-US" sz="2000" dirty="0">
                <a:solidFill>
                  <a:schemeClr val="tx1"/>
                </a:solidFill>
              </a:rPr>
              <a:t>CPI inflation projection in </a:t>
            </a:r>
            <a:r>
              <a:rPr lang="en-US" sz="2000" dirty="0" smtClean="0">
                <a:solidFill>
                  <a:schemeClr val="tx1"/>
                </a:solidFill>
              </a:rPr>
              <a:t>August based </a:t>
            </a:r>
            <a:r>
              <a:rPr lang="en-US" sz="2000" dirty="0">
                <a:solidFill>
                  <a:schemeClr val="tx1"/>
                </a:solidFill>
              </a:rPr>
              <a:t>on </a:t>
            </a:r>
            <a:r>
              <a:rPr lang="en-US" sz="2000" dirty="0" smtClean="0">
                <a:solidFill>
                  <a:schemeClr val="tx1"/>
                </a:solidFill>
              </a:rPr>
              <a:t>market interest </a:t>
            </a:r>
            <a:r>
              <a:rPr lang="en-US" sz="2000" dirty="0">
                <a:solidFill>
                  <a:schemeClr val="tx1"/>
                </a:solidFill>
              </a:rPr>
              <a:t>rate </a:t>
            </a:r>
            <a:r>
              <a:rPr lang="en-US" sz="2000" dirty="0" smtClean="0">
                <a:solidFill>
                  <a:schemeClr val="tx1"/>
                </a:solidFill>
              </a:rPr>
              <a:t>expectations</a:t>
            </a:r>
            <a:r>
              <a:rPr lang="en-US" dirty="0" smtClean="0"/>
              <a:t>, </a:t>
            </a:r>
            <a:r>
              <a:rPr lang="en-US" dirty="0"/>
              <a:t>other policy measures as announced</a:t>
            </a:r>
            <a:endParaRPr lang="en-GB" dirty="0"/>
          </a:p>
        </p:txBody>
      </p:sp>
      <p:pic>
        <p:nvPicPr>
          <p:cNvPr id="4098" name="Picture 2" descr="D:\PNGs\115cpimktnov16wid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732" y="1800000"/>
            <a:ext cx="4003251" cy="330922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PNGs\cpimktaug16widega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874" y="1800000"/>
            <a:ext cx="4008281" cy="3324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06871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4321"/>
            <a:ext cx="8519391" cy="882143"/>
          </a:xfrm>
        </p:spPr>
        <p:txBody>
          <a:bodyPr/>
          <a:lstStyle/>
          <a:p>
            <a:pPr lvl="2"/>
            <a:r>
              <a:rPr lang="en-GB" b="1" dirty="0">
                <a:solidFill>
                  <a:srgbClr val="960000"/>
                </a:solidFill>
              </a:rPr>
              <a:t>Table </a:t>
            </a:r>
            <a:r>
              <a:rPr lang="en-GB" b="1" dirty="0" smtClean="0">
                <a:solidFill>
                  <a:srgbClr val="960000"/>
                </a:solidFill>
              </a:rPr>
              <a:t>5.C  </a:t>
            </a:r>
            <a:r>
              <a:rPr lang="en-GB" dirty="0"/>
              <a:t>MPC key judgements</a:t>
            </a:r>
            <a:r>
              <a:rPr lang="en-GB" baseline="30000" dirty="0"/>
              <a:t>(a)(b)</a:t>
            </a:r>
          </a:p>
        </p:txBody>
      </p:sp>
      <p:sp>
        <p:nvSpPr>
          <p:cNvPr id="5" name="Text Placeholder 4"/>
          <p:cNvSpPr>
            <a:spLocks noGrp="1"/>
          </p:cNvSpPr>
          <p:nvPr>
            <p:ph type="body" sz="quarter" idx="16"/>
          </p:nvPr>
        </p:nvSpPr>
        <p:spPr>
          <a:xfrm>
            <a:off x="4951426" y="644062"/>
            <a:ext cx="3840163" cy="5772152"/>
          </a:xfrm>
        </p:spPr>
        <p:txBody>
          <a:bodyPr/>
          <a:lstStyle/>
          <a:p>
            <a:pPr marL="0"/>
            <a:r>
              <a:rPr lang="en-GB" dirty="0"/>
              <a:t>Sources:  Bank of America Merrill Lynch Global Research (used with permission), Bank of England, BDRC Continental </a:t>
            </a:r>
            <a:r>
              <a:rPr lang="en-GB" i="1" dirty="0"/>
              <a:t>SME Finance Monitor</a:t>
            </a:r>
            <a:r>
              <a:rPr lang="en-GB" dirty="0"/>
              <a:t>, Bloomberg, British Household Panel Survey, Department for Business, Energy and Industrial Strategy, Eurostat, IMF </a:t>
            </a:r>
            <a:r>
              <a:rPr lang="en-GB" i="1" dirty="0"/>
              <a:t>World Economic Outlook</a:t>
            </a:r>
            <a:r>
              <a:rPr lang="en-GB" dirty="0"/>
              <a:t> (</a:t>
            </a:r>
            <a:r>
              <a:rPr lang="en-GB" i="1" dirty="0"/>
              <a:t>WEO</a:t>
            </a:r>
            <a:r>
              <a:rPr lang="en-GB" dirty="0"/>
              <a:t>), ONS, US Bureau of Economic Analysis and Bank calculations.</a:t>
            </a:r>
          </a:p>
          <a:p>
            <a:r>
              <a:rPr lang="en-GB" dirty="0"/>
              <a:t> </a:t>
            </a:r>
          </a:p>
          <a:p>
            <a:r>
              <a:rPr lang="en-GB" dirty="0"/>
              <a:t>(a)	The MPC’s projections for GDP growth, CPI inflation and unemployment (as presented in the fan charts) are underpinned by four key judgements.  The mapping from the key judgements to individual variables is not precise, but the profiles in the table should be viewed as broadly consistent with the MPC’s key judgements.</a:t>
            </a:r>
          </a:p>
          <a:p>
            <a:r>
              <a:rPr lang="en-GB" dirty="0"/>
              <a:t>(b)	Figures show calendar-year growth rates unless otherwise stated.  Figures in parentheses show the corresponding projections in the August 2016 </a:t>
            </a:r>
            <a:r>
              <a:rPr lang="en-GB" i="1" dirty="0"/>
              <a:t>Inflation </a:t>
            </a:r>
            <a:r>
              <a:rPr lang="en-GB" i="1" dirty="0" smtClean="0"/>
              <a:t>Report</a:t>
            </a:r>
            <a:r>
              <a:rPr lang="en-US" i="1" dirty="0"/>
              <a:t>, </a:t>
            </a:r>
            <a:r>
              <a:rPr lang="en-US" dirty="0"/>
              <a:t>which were only available to </a:t>
            </a:r>
            <a:r>
              <a:rPr lang="en-US" dirty="0" smtClean="0"/>
              <a:t>2018</a:t>
            </a:r>
            <a:r>
              <a:rPr lang="en-GB" dirty="0" smtClean="0"/>
              <a:t>.  Calculations </a:t>
            </a:r>
            <a:r>
              <a:rPr lang="en-GB" dirty="0"/>
              <a:t>for back data based on ONS data are shown using ONS series identifiers.</a:t>
            </a:r>
          </a:p>
          <a:p>
            <a:r>
              <a:rPr lang="en-GB" dirty="0"/>
              <a:t>(c)	Chained-volume measure.  Constructed using real GDP growth rates of 180 countries weighted according to their shares in UK exports.</a:t>
            </a:r>
          </a:p>
          <a:p>
            <a:r>
              <a:rPr lang="en-GB" dirty="0"/>
              <a:t>(d)	Chained-volume measure.  Constructed using real GDP growth rates of 181 countries weighted according to their shares in world GDP using the IMF’s purchasing power parity (PPP) weights.</a:t>
            </a:r>
          </a:p>
          <a:p>
            <a:r>
              <a:rPr lang="en-GB" dirty="0"/>
              <a:t>(e)	Chained-volume measure.</a:t>
            </a:r>
          </a:p>
          <a:p>
            <a:r>
              <a:rPr lang="en-GB" dirty="0"/>
              <a:t>(f)	Chained-volume measure.</a:t>
            </a:r>
          </a:p>
          <a:p>
            <a:r>
              <a:rPr lang="en-GB" dirty="0"/>
              <a:t>(g)	Calendar-year average.  Chained-volume business investment as a percentage of GDP.</a:t>
            </a:r>
          </a:p>
          <a:p>
            <a:r>
              <a:rPr lang="en-GB" dirty="0"/>
              <a:t>(h)	GDP per hour worked.  GDP at market prices is based on the mode of the MPC’s </a:t>
            </a:r>
            <a:r>
              <a:rPr lang="en-GB" dirty="0" err="1"/>
              <a:t>backcast</a:t>
            </a:r>
            <a:r>
              <a:rPr lang="en-GB" dirty="0"/>
              <a:t>.</a:t>
            </a:r>
          </a:p>
          <a:p>
            <a:r>
              <a:rPr lang="en-GB" dirty="0"/>
              <a:t>(</a:t>
            </a:r>
            <a:r>
              <a:rPr lang="en-GB" dirty="0" err="1"/>
              <a:t>i</a:t>
            </a:r>
            <a:r>
              <a:rPr lang="en-GB" dirty="0"/>
              <a:t>)	Level in Q4.  Percentage of the 16+ population.</a:t>
            </a:r>
          </a:p>
          <a:p>
            <a:r>
              <a:rPr lang="en-GB" dirty="0"/>
              <a:t>(j)	Level in Q4.  Average weekly hours worked, in main job and second job.</a:t>
            </a:r>
          </a:p>
          <a:p>
            <a:r>
              <a:rPr lang="en-GB" dirty="0"/>
              <a:t>(k)	Level in Q4.  Percentage point spread over reference rates.  Based on a weighted average of household and corporate loan and deposit spreads over appropriate risk-free rates.  Indexed to equal zero in 2007 Q3.</a:t>
            </a:r>
          </a:p>
          <a:p>
            <a:r>
              <a:rPr lang="en-GB" dirty="0"/>
              <a:t>(l)	Based on the weighted average of spreads for households and large companies over 2003 and 2004 relative to the level in 2007 Q3.  Data used to construct the SME spread are not available for that period.  The period is chosen as broadly representative of one where spreads were neither unusually tight nor unusually loose.</a:t>
            </a:r>
          </a:p>
          <a:p>
            <a:r>
              <a:rPr lang="en-GB" dirty="0"/>
              <a:t>(m)	Calendar-year average.  Percentage of total available household resources.</a:t>
            </a:r>
          </a:p>
          <a:p>
            <a:r>
              <a:rPr lang="en-GB" dirty="0"/>
              <a:t>(n)	Average level in Q4.  Dollars per barrel.  Projection based on monthly Brent futures prices.</a:t>
            </a:r>
          </a:p>
          <a:p>
            <a:r>
              <a:rPr lang="en-GB" dirty="0"/>
              <a:t>(o)	Four-quarter inflation rate in Q4.</a:t>
            </a:r>
          </a:p>
          <a:p>
            <a:r>
              <a:rPr lang="en-GB" dirty="0"/>
              <a:t>(p)	Four-quarter growth in unit labour costs in Q4.  Whole-economy total labour costs divided by GDP at market prices, based on the mode of the MPC’s GDP </a:t>
            </a:r>
            <a:r>
              <a:rPr lang="en-GB" dirty="0" err="1"/>
              <a:t>backcast</a:t>
            </a:r>
            <a:r>
              <a:rPr lang="en-GB" dirty="0"/>
              <a:t>.  Total labour costs comprise compensation of employees and the labour share multiplied by mixed income.</a:t>
            </a:r>
          </a:p>
          <a:p>
            <a:r>
              <a:rPr lang="en-US" dirty="0" smtClean="0"/>
              <a:t>.</a:t>
            </a:r>
            <a:endParaRPr lang="en-GB"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143" y="707670"/>
            <a:ext cx="3907155" cy="5994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07434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a:t>
            </a:r>
            <a:r>
              <a:rPr lang="en-GB" b="1" dirty="0" smtClean="0">
                <a:solidFill>
                  <a:srgbClr val="960000"/>
                </a:solidFill>
              </a:rPr>
              <a:t>5.4  </a:t>
            </a:r>
            <a:r>
              <a:rPr lang="en-GB" dirty="0"/>
              <a:t>Euro-area GDP</a:t>
            </a:r>
            <a:r>
              <a:rPr lang="en-GB" baseline="30000" dirty="0"/>
              <a:t>(a)</a:t>
            </a:r>
          </a:p>
        </p:txBody>
      </p:sp>
      <p:sp>
        <p:nvSpPr>
          <p:cNvPr id="5" name="Text Placeholder 4"/>
          <p:cNvSpPr>
            <a:spLocks noGrp="1"/>
          </p:cNvSpPr>
          <p:nvPr>
            <p:ph type="body" sz="quarter" idx="16"/>
          </p:nvPr>
        </p:nvSpPr>
        <p:spPr>
          <a:xfrm>
            <a:off x="282410" y="6143625"/>
            <a:ext cx="8491538" cy="714376"/>
          </a:xfrm>
        </p:spPr>
        <p:txBody>
          <a:bodyPr/>
          <a:lstStyle/>
          <a:p>
            <a:r>
              <a:rPr lang="en-GB" dirty="0"/>
              <a:t>Sources:  Eurostat and Bank calculations.</a:t>
            </a:r>
          </a:p>
          <a:p>
            <a:r>
              <a:rPr lang="en-GB" dirty="0"/>
              <a:t> </a:t>
            </a:r>
          </a:p>
          <a:p>
            <a:r>
              <a:rPr lang="en-GB" dirty="0"/>
              <a:t>(a)	</a:t>
            </a:r>
            <a:r>
              <a:rPr lang="en-US" dirty="0"/>
              <a:t>Calendar-year growth </a:t>
            </a:r>
            <a:r>
              <a:rPr lang="en-US" dirty="0" smtClean="0"/>
              <a:t>rates.  Chained-volume measure.  Projections </a:t>
            </a:r>
            <a:r>
              <a:rPr lang="en-US" dirty="0"/>
              <a:t>were only </a:t>
            </a:r>
            <a:r>
              <a:rPr lang="en-US" dirty="0" smtClean="0"/>
              <a:t>available to 2018 </a:t>
            </a:r>
            <a:r>
              <a:rPr lang="en-US" dirty="0"/>
              <a:t>at the time of the August </a:t>
            </a:r>
            <a:r>
              <a:rPr lang="en-US" i="1" dirty="0"/>
              <a:t>Report</a:t>
            </a:r>
            <a:r>
              <a:rPr lang="en-US" dirty="0"/>
              <a:t>.</a:t>
            </a:r>
            <a:endParaRPr lang="en-GB" dirty="0"/>
          </a:p>
        </p:txBody>
      </p:sp>
      <p:pic>
        <p:nvPicPr>
          <p:cNvPr id="2" name="Picture 2" descr="D:\PNGs\Euro-area GDP REDRA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080000"/>
            <a:ext cx="5371197" cy="443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55193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2800"/>
            <a:ext cx="8519391" cy="882143"/>
          </a:xfrm>
        </p:spPr>
        <p:txBody>
          <a:bodyPr/>
          <a:lstStyle/>
          <a:p>
            <a:pPr lvl="2"/>
            <a:r>
              <a:rPr lang="en-GB" b="1" dirty="0">
                <a:solidFill>
                  <a:srgbClr val="960000"/>
                </a:solidFill>
              </a:rPr>
              <a:t>Table </a:t>
            </a:r>
            <a:r>
              <a:rPr lang="en-GB" b="1" dirty="0" smtClean="0">
                <a:solidFill>
                  <a:srgbClr val="960000"/>
                </a:solidFill>
              </a:rPr>
              <a:t>5.D  </a:t>
            </a:r>
            <a:r>
              <a:rPr lang="en-US" dirty="0"/>
              <a:t>Indicative projections consistent with the MPC’s modal</a:t>
            </a:r>
          </a:p>
          <a:p>
            <a:pPr lvl="2"/>
            <a:r>
              <a:rPr lang="en-US" dirty="0" smtClean="0"/>
              <a:t>projections</a:t>
            </a:r>
            <a:r>
              <a:rPr lang="en-GB" baseline="30000" dirty="0" smtClean="0"/>
              <a:t>(a)</a:t>
            </a:r>
            <a:endParaRPr lang="en-GB" baseline="30000" dirty="0"/>
          </a:p>
        </p:txBody>
      </p:sp>
      <p:sp>
        <p:nvSpPr>
          <p:cNvPr id="3" name="Text Placeholder 2"/>
          <p:cNvSpPr>
            <a:spLocks noGrp="1"/>
          </p:cNvSpPr>
          <p:nvPr>
            <p:ph type="body" sz="quarter" idx="16"/>
          </p:nvPr>
        </p:nvSpPr>
        <p:spPr>
          <a:xfrm>
            <a:off x="292100" y="5454596"/>
            <a:ext cx="8633120" cy="1403406"/>
          </a:xfrm>
        </p:spPr>
        <p:txBody>
          <a:bodyPr/>
          <a:lstStyle/>
          <a:p>
            <a:r>
              <a:rPr lang="en-GB" dirty="0"/>
              <a:t>(a)	These projections are produced by Bank staff for the MPC to be consistent with the MPC’s modal projections for GDP growth, CPI inflation and unemployment.  Figures show </a:t>
            </a:r>
            <a:r>
              <a:rPr lang="en-GB" dirty="0" smtClean="0"/>
              <a:t/>
            </a:r>
            <a:br>
              <a:rPr lang="en-GB" dirty="0" smtClean="0"/>
            </a:br>
            <a:r>
              <a:rPr lang="en-GB" dirty="0" smtClean="0"/>
              <a:t>calendar-year </a:t>
            </a:r>
            <a:r>
              <a:rPr lang="en-GB" dirty="0"/>
              <a:t>growth rates unless otherwise stated.  Figures in parentheses show the corresponding projections in the August 2016 </a:t>
            </a:r>
            <a:r>
              <a:rPr lang="en-GB" i="1" dirty="0"/>
              <a:t>Inflation </a:t>
            </a:r>
            <a:r>
              <a:rPr lang="en-GB" i="1" dirty="0" smtClean="0"/>
              <a:t>Report</a:t>
            </a:r>
            <a:r>
              <a:rPr lang="en-US" dirty="0"/>
              <a:t>, which were only available to 2018.</a:t>
            </a:r>
            <a:endParaRPr lang="en-GB" dirty="0"/>
          </a:p>
          <a:p>
            <a:r>
              <a:rPr lang="en-GB" dirty="0"/>
              <a:t>(b)	Chained-volume measure.  Includes non-profit institutions serving households.</a:t>
            </a:r>
          </a:p>
          <a:p>
            <a:r>
              <a:rPr lang="en-GB" dirty="0"/>
              <a:t>(c)	Chained-volume measure.</a:t>
            </a:r>
          </a:p>
          <a:p>
            <a:r>
              <a:rPr lang="en-GB" dirty="0"/>
              <a:t>(d)	Chained-volume measure.  Whole-economy measure.  Includes new dwellings, improvements and spending on services associated with the sale and purchase of property.</a:t>
            </a:r>
          </a:p>
          <a:p>
            <a:r>
              <a:rPr lang="en-GB" dirty="0"/>
              <a:t>(e)	Chained-volume measure.  The historical data exclude the impact of missing trader intra-community (MTIC) fraud.</a:t>
            </a:r>
          </a:p>
          <a:p>
            <a:r>
              <a:rPr lang="en-GB" dirty="0"/>
              <a:t>(f)	Total available household resources deflated by the consumer expenditure deflator.</a:t>
            </a:r>
          </a:p>
          <a:p>
            <a:r>
              <a:rPr lang="en-GB" dirty="0"/>
              <a:t>(g)	Four-quarter growth rate in Q4.</a:t>
            </a:r>
          </a:p>
          <a:p>
            <a:r>
              <a:rPr lang="en-GB" dirty="0"/>
              <a:t>(h)	Four-quarter growth in Q4 in whole-economy total pay</a:t>
            </a:r>
            <a:r>
              <a:rPr lang="en-GB" dirty="0" smtClean="0"/>
              <a:t>.</a:t>
            </a:r>
            <a:endParaRPr lang="en-GB"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000" y="1080000"/>
            <a:ext cx="8353425" cy="431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48502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a:t>
            </a:r>
            <a:r>
              <a:rPr lang="en-GB" b="1" dirty="0" smtClean="0">
                <a:solidFill>
                  <a:srgbClr val="960000"/>
                </a:solidFill>
              </a:rPr>
              <a:t>5.5  </a:t>
            </a:r>
            <a:r>
              <a:rPr lang="en-GB" dirty="0" smtClean="0"/>
              <a:t>Productivity</a:t>
            </a:r>
            <a:r>
              <a:rPr lang="en-GB" baseline="30000" dirty="0" smtClean="0"/>
              <a:t>(a</a:t>
            </a:r>
            <a:r>
              <a:rPr lang="en-GB" baseline="30000" dirty="0"/>
              <a:t>)</a:t>
            </a:r>
          </a:p>
        </p:txBody>
      </p:sp>
      <p:sp>
        <p:nvSpPr>
          <p:cNvPr id="5" name="Text Placeholder 4"/>
          <p:cNvSpPr>
            <a:spLocks noGrp="1"/>
          </p:cNvSpPr>
          <p:nvPr>
            <p:ph type="body" sz="quarter" idx="16"/>
          </p:nvPr>
        </p:nvSpPr>
        <p:spPr>
          <a:xfrm>
            <a:off x="282410" y="6143625"/>
            <a:ext cx="8491538" cy="714376"/>
          </a:xfrm>
        </p:spPr>
        <p:txBody>
          <a:bodyPr/>
          <a:lstStyle/>
          <a:p>
            <a:r>
              <a:rPr lang="en-GB" dirty="0" smtClean="0"/>
              <a:t>Sources:  ONS </a:t>
            </a:r>
            <a:r>
              <a:rPr lang="en-GB" dirty="0"/>
              <a:t>and Bank calculations.</a:t>
            </a:r>
          </a:p>
          <a:p>
            <a:r>
              <a:rPr lang="en-GB" dirty="0"/>
              <a:t> </a:t>
            </a:r>
          </a:p>
          <a:p>
            <a:r>
              <a:rPr lang="en-GB" dirty="0"/>
              <a:t>(a)	</a:t>
            </a:r>
            <a:r>
              <a:rPr lang="en-US" dirty="0"/>
              <a:t>Calendar-year growth </a:t>
            </a:r>
            <a:r>
              <a:rPr lang="en-US" dirty="0" smtClean="0"/>
              <a:t>rates.  GDP </a:t>
            </a:r>
            <a:r>
              <a:rPr lang="en-US" dirty="0"/>
              <a:t>per hour </a:t>
            </a:r>
            <a:r>
              <a:rPr lang="en-US" dirty="0" smtClean="0"/>
              <a:t>worked.  GDP </a:t>
            </a:r>
            <a:r>
              <a:rPr lang="en-US" dirty="0"/>
              <a:t>is at market prices and </a:t>
            </a:r>
            <a:r>
              <a:rPr lang="en-US" dirty="0" smtClean="0"/>
              <a:t>projections are </a:t>
            </a:r>
            <a:r>
              <a:rPr lang="en-US" dirty="0"/>
              <a:t>based on the mode of the MPC’s </a:t>
            </a:r>
            <a:r>
              <a:rPr lang="en-US" dirty="0" err="1" smtClean="0"/>
              <a:t>backcast</a:t>
            </a:r>
            <a:r>
              <a:rPr lang="en-US" dirty="0" smtClean="0"/>
              <a:t>.  Projections </a:t>
            </a:r>
            <a:r>
              <a:rPr lang="en-US" dirty="0"/>
              <a:t>were only available to 2018 at </a:t>
            </a:r>
            <a:r>
              <a:rPr lang="en-US" dirty="0" smtClean="0"/>
              <a:t>the time </a:t>
            </a:r>
            <a:r>
              <a:rPr lang="en-US" dirty="0"/>
              <a:t>of the August </a:t>
            </a:r>
            <a:r>
              <a:rPr lang="en-US" i="1" dirty="0"/>
              <a:t>Report</a:t>
            </a:r>
            <a:r>
              <a:rPr lang="en-US" dirty="0"/>
              <a:t>.</a:t>
            </a:r>
            <a:endParaRPr lang="en-GB" dirty="0"/>
          </a:p>
        </p:txBody>
      </p:sp>
      <p:pic>
        <p:nvPicPr>
          <p:cNvPr id="2050" name="Picture 2" descr="D:\PNGs\Productivit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00" y="1080000"/>
            <a:ext cx="5594311" cy="4640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8407132"/>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2016-11-03T00:00:00+00:00</PublishDate>
    <PublishingExpirationDate xmlns="http://schemas.microsoft.com/sharepoint/v3" xsi:nil="true"/>
    <IncludeContentsInIndex xmlns="http://schemas.microsoft.com/sharepoint/v3">true</IncludeContentsInIndex>
    <PublishingStartDate xmlns="http://schemas.microsoft.com/sharepoint/v3">2016-11-03T12:00:00+00:00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747499-D055-4494-BECF-CC0DD689BDE0}"/>
</file>

<file path=customXml/itemProps2.xml><?xml version="1.0" encoding="utf-8"?>
<ds:datastoreItem xmlns:ds="http://schemas.openxmlformats.org/officeDocument/2006/customXml" ds:itemID="{4F2BA893-CFF4-4AF1-9D1D-0600F4183E19}"/>
</file>

<file path=customXml/itemProps3.xml><?xml version="1.0" encoding="utf-8"?>
<ds:datastoreItem xmlns:ds="http://schemas.openxmlformats.org/officeDocument/2006/customXml" ds:itemID="{D4A39AD9-F0DF-4C49-B8DC-4830BAFEA464}"/>
</file>

<file path=customXml/itemProps4.xml><?xml version="1.0" encoding="utf-8"?>
<ds:datastoreItem xmlns:ds="http://schemas.openxmlformats.org/officeDocument/2006/customXml" ds:itemID="{D8574F5A-9974-4B3D-8D1E-79C9B01D2165}"/>
</file>

<file path=docProps/app.xml><?xml version="1.0" encoding="utf-8"?>
<Properties xmlns="http://schemas.openxmlformats.org/officeDocument/2006/extended-properties" xmlns:vt="http://schemas.openxmlformats.org/officeDocument/2006/docPropsVTypes">
  <Template>IR POWERPOINT TEMPLATE</Template>
  <TotalTime>853</TotalTime>
  <Words>470</Words>
  <Application>Microsoft Office PowerPoint</Application>
  <PresentationFormat>On-screen Show (4:3)</PresentationFormat>
  <Paragraphs>101</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IR POWERPOINT TEMPLATE</vt:lpstr>
      <vt:lpstr>Inflation Report November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 prospects for inflation</dc:title>
  <dc:subject>Section 5: Prospects for inflation</dc:subject>
  <dc:creator>Bank of England</dc:creator>
  <cp:keywords/>
  <dc:description/>
  <cp:lastModifiedBy>Wells, Lauren</cp:lastModifiedBy>
  <cp:revision>191</cp:revision>
  <cp:lastPrinted>2016-05-11T21:06:44Z</cp:lastPrinted>
  <dcterms:created xsi:type="dcterms:W3CDTF">2015-11-04T18:07:24Z</dcterms:created>
  <dcterms:modified xsi:type="dcterms:W3CDTF">2016-11-03T10:18:10Z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